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25"/>
  </p:notesMasterIdLst>
  <p:handoutMasterIdLst>
    <p:handoutMasterId r:id="rId26"/>
  </p:handoutMasterIdLst>
  <p:sldIdLst>
    <p:sldId id="4119" r:id="rId5"/>
    <p:sldId id="4133" r:id="rId6"/>
    <p:sldId id="4169" r:id="rId7"/>
    <p:sldId id="4170" r:id="rId8"/>
    <p:sldId id="4177" r:id="rId9"/>
    <p:sldId id="4179" r:id="rId10"/>
    <p:sldId id="4178" r:id="rId11"/>
    <p:sldId id="4185" r:id="rId12"/>
    <p:sldId id="4173" r:id="rId13"/>
    <p:sldId id="4175" r:id="rId14"/>
    <p:sldId id="4191" r:id="rId15"/>
    <p:sldId id="4188" r:id="rId16"/>
    <p:sldId id="4187" r:id="rId17"/>
    <p:sldId id="2061" r:id="rId18"/>
    <p:sldId id="4190" r:id="rId19"/>
    <p:sldId id="4194" r:id="rId20"/>
    <p:sldId id="4193" r:id="rId21"/>
    <p:sldId id="4195" r:id="rId22"/>
    <p:sldId id="4196" r:id="rId23"/>
    <p:sldId id="4004" r:id="rId24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86" d="100"/>
          <a:sy n="86" d="100"/>
        </p:scale>
        <p:origin x="126" y="70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19/11/2023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19/11/2023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8DB0-4917-8B47-AE63-5CF111633F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220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784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032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64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7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99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76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10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1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33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4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23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C78D6-10B5-4715-9468-7FD3B2DE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65FD-8402-443E-A5D9-C33A3249A6FD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3FBF5-C3DA-49D3-8445-2FD9B579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451D7-0366-449A-A92B-BA58D8C7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954E-F6CB-4B17-A4BD-2DD957F9BB9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  <p:sldLayoutId id="2147483902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2301775"/>
            <a:ext cx="6594894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21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nov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Sem voto a favor, não é possível entrar no piloto.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Mesmo que o Manual seja aprovado por maioria.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TCU e Dataprev ainda não têm monitoração no laboratório.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Implantação da monitoração no laboratório é pré-requisito.</a:t>
            </a:r>
          </a:p>
        </p:txBody>
      </p:sp>
    </p:spTree>
    <p:extLst>
      <p:ext uri="{BB962C8B-B14F-4D97-AF65-F5344CB8AC3E}">
        <p14:creationId xmlns:p14="http://schemas.microsoft.com/office/powerpoint/2010/main" val="124635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Ainda não foi reproduzida.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RNP está fazendo.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Há dificuldades?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Prende o início do piloto?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Opção segura  Reprodução por um partícipe é pré-requisito.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RNP ok?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CPQD pode ajudar?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Adequação do roteiro  PUC-Rio.</a:t>
            </a:r>
          </a:p>
        </p:txBody>
      </p:sp>
    </p:spTree>
    <p:extLst>
      <p:ext uri="{BB962C8B-B14F-4D97-AF65-F5344CB8AC3E}">
        <p14:creationId xmlns:p14="http://schemas.microsoft.com/office/powerpoint/2010/main" val="29922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Pré-condições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Outras pré-condições internas à organização.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Exemplos no BNDES: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Gestão de Mudanças.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Abrir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Remedy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prazo, ir para Comitê de Mudança etc.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Permissionamento.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Esconder chave privada de permissionamento no servidor.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Resultado  Script node,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dockerizado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acessado por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job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Rundeck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com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docker-compose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para esconder a chave, pipeline Jenkins para construir a imagem e outro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job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Rundeck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para passagem de ambiente.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Dashboard no BNDES é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Zabbix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</a:p>
          <a:p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1E428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32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permissionamento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Há 5 contratos implantados.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NodeIngress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Preloaded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(código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genesis.json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São os contratos que os nós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referenciam e chamam.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Funcionam como 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proxy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NodeRules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Admin.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Contêm as regras.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Podem ser mudadas, alterando os “ponteiros” dos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6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DD3D006-016A-30AA-FF77-98308B2E96D9}"/>
              </a:ext>
            </a:extLst>
          </p:cNvPr>
          <p:cNvSpPr/>
          <p:nvPr/>
        </p:nvSpPr>
        <p:spPr>
          <a:xfrm>
            <a:off x="789418" y="1954819"/>
            <a:ext cx="10389369" cy="14741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8647F-4975-2E33-E3D1-F07F1AC6EA01}"/>
              </a:ext>
            </a:extLst>
          </p:cNvPr>
          <p:cNvSpPr/>
          <p:nvPr/>
        </p:nvSpPr>
        <p:spPr>
          <a:xfrm>
            <a:off x="802565" y="4451408"/>
            <a:ext cx="10389369" cy="11685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2" y="372813"/>
            <a:ext cx="8010854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78631" y="544303"/>
            <a:ext cx="4015320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Permissionamento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Onchain</a:t>
            </a: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 -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Deploy</a:t>
            </a:r>
            <a:endParaRPr lang="pt-BR" altLang="pt-BR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542844" y="2874555"/>
            <a:ext cx="1540004" cy="353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4825971" y="2072769"/>
            <a:ext cx="1329795" cy="3837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84549" y="2874555"/>
            <a:ext cx="185172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32" name="Conector de seta reta 31"/>
          <p:cNvCxnSpPr>
            <a:cxnSpLocks/>
            <a:stCxn id="30" idx="0"/>
            <a:endCxn id="29" idx="2"/>
          </p:cNvCxnSpPr>
          <p:nvPr/>
        </p:nvCxnSpPr>
        <p:spPr>
          <a:xfrm flipV="1">
            <a:off x="4312846" y="2456552"/>
            <a:ext cx="117802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cxnSpLocks/>
            <a:stCxn id="31" idx="0"/>
            <a:endCxn id="29" idx="2"/>
          </p:cNvCxnSpPr>
          <p:nvPr/>
        </p:nvCxnSpPr>
        <p:spPr>
          <a:xfrm flipH="1" flipV="1">
            <a:off x="5490869" y="2456552"/>
            <a:ext cx="141954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/>
          <p:cNvSpPr/>
          <p:nvPr/>
        </p:nvSpPr>
        <p:spPr>
          <a:xfrm>
            <a:off x="5124891" y="5097383"/>
            <a:ext cx="1718422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NodeRules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7143005" y="5097382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AccountRules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599834" y="5097383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Admin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23D14A-D285-07FA-D658-3BA8651819AE}"/>
              </a:ext>
            </a:extLst>
          </p:cNvPr>
          <p:cNvSpPr txBox="1"/>
          <p:nvPr/>
        </p:nvSpPr>
        <p:spPr>
          <a:xfrm>
            <a:off x="1031606" y="1975921"/>
            <a:ext cx="291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00"/>
                </a:solidFill>
                <a:ea typeface="Times New Roman"/>
                <a:cs typeface="Times New Roman"/>
              </a:rPr>
              <a:t>Contratos </a:t>
            </a:r>
            <a:r>
              <a:rPr lang="pt-BR" sz="2000" b="1" dirty="0" err="1">
                <a:solidFill>
                  <a:srgbClr val="000000"/>
                </a:solidFill>
                <a:ea typeface="Times New Roman"/>
                <a:cs typeface="Times New Roman"/>
              </a:rPr>
              <a:t>preloaded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735822-ECC9-80DA-E44D-7D804D516EF6}"/>
              </a:ext>
            </a:extLst>
          </p:cNvPr>
          <p:cNvSpPr txBox="1"/>
          <p:nvPr/>
        </p:nvSpPr>
        <p:spPr>
          <a:xfrm>
            <a:off x="1031605" y="4514552"/>
            <a:ext cx="291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Implantados no </a:t>
            </a:r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Migrations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: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B17462F-D7F7-76F1-9917-36D2A64B84F8}"/>
              </a:ext>
            </a:extLst>
          </p:cNvPr>
          <p:cNvCxnSpPr>
            <a:cxnSpLocks/>
            <a:stCxn id="30" idx="2"/>
            <a:endCxn id="45" idx="0"/>
          </p:cNvCxnSpPr>
          <p:nvPr/>
        </p:nvCxnSpPr>
        <p:spPr>
          <a:xfrm flipH="1">
            <a:off x="3712903" y="3227884"/>
            <a:ext cx="599943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6B47516-427E-DB98-FE0A-575721A49892}"/>
              </a:ext>
            </a:extLst>
          </p:cNvPr>
          <p:cNvCxnSpPr>
            <a:cxnSpLocks/>
            <a:stCxn id="30" idx="2"/>
            <a:endCxn id="43" idx="0"/>
          </p:cNvCxnSpPr>
          <p:nvPr/>
        </p:nvCxnSpPr>
        <p:spPr>
          <a:xfrm>
            <a:off x="4312846" y="3227884"/>
            <a:ext cx="1671256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4833BD8-D64D-6715-38BB-399D699510A6}"/>
              </a:ext>
            </a:extLst>
          </p:cNvPr>
          <p:cNvCxnSpPr>
            <a:cxnSpLocks/>
            <a:stCxn id="31" idx="2"/>
            <a:endCxn id="44" idx="0"/>
          </p:cNvCxnSpPr>
          <p:nvPr/>
        </p:nvCxnSpPr>
        <p:spPr>
          <a:xfrm>
            <a:off x="6910412" y="3258338"/>
            <a:ext cx="1345662" cy="1839044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A6BBB41-5ECB-4E60-1211-74E62F133178}"/>
              </a:ext>
            </a:extLst>
          </p:cNvPr>
          <p:cNvCxnSpPr>
            <a:cxnSpLocks/>
            <a:stCxn id="31" idx="2"/>
            <a:endCxn id="45" idx="0"/>
          </p:cNvCxnSpPr>
          <p:nvPr/>
        </p:nvCxnSpPr>
        <p:spPr>
          <a:xfrm flipH="1">
            <a:off x="3712903" y="3258338"/>
            <a:ext cx="3197509" cy="1839045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780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permissionamento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Há dois incômodos (não são problemas concretos).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Estão em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Solidity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0.5.9  Já temos versão 0.8.0 no forno.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Deploy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ainda é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Truffle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Já temos implementação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Hardhat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Atualizar ou não?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Premissas.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Implantação do piloto não pode ter novidade / improviso.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Novos nós não aplicam regras de permissionamento históricas.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Muito provável, mas não testamos  Pré-requisito.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Decisão proposta.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Vamos implantar piloto conforme laboratório.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Evitaremos mudar 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Aumenta a transparência.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Havendo necessidade, porém, é possível fazê-lo.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ataque ao permissionamento, upgrade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Solidity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etc.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2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182151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  Preparação	       Implantação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  <a:p>
            <a:r>
              <a:rPr lang="pt-BR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</a:t>
            </a: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 err="1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Template</a:t>
            </a: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 de 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661201" y="2094591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661201" y="252697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661201" y="2959355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661201" y="3391737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661201" y="3824119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661201" y="425650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414307" y="2094591"/>
            <a:ext cx="152649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58728" y="248308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852204" y="292643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745680" y="336979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639156" y="381314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526465" y="4256503"/>
            <a:ext cx="34542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860525B-7EC1-1492-AE81-A9CC5D85D6C4}"/>
              </a:ext>
            </a:extLst>
          </p:cNvPr>
          <p:cNvSpPr/>
          <p:nvPr/>
        </p:nvSpPr>
        <p:spPr>
          <a:xfrm>
            <a:off x="2767725" y="4690761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65FFA229-07E0-376F-A98F-4105C8D6F0C3}"/>
              </a:ext>
            </a:extLst>
          </p:cNvPr>
          <p:cNvSpPr txBox="1"/>
          <p:nvPr/>
        </p:nvSpPr>
        <p:spPr>
          <a:xfrm>
            <a:off x="5185317" y="4688887"/>
            <a:ext cx="5925596" cy="19550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1143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TCU e Dataprev.</a:t>
            </a:r>
          </a:p>
          <a:p>
            <a:pPr marL="1143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Observação  RNP, PUC e CPQD.</a:t>
            </a:r>
          </a:p>
          <a:p>
            <a:pPr marL="1143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Permissionamento  BNDES. </a:t>
            </a:r>
          </a:p>
          <a:p>
            <a:pPr marL="1143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  Todos.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7C49A31-F282-95C8-A6FA-F9DD0EFF691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661201" y="4846209"/>
            <a:ext cx="1524116" cy="5844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5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  Preparação	       Implantação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  <a:p>
            <a:r>
              <a:rPr lang="pt-BR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</a:t>
            </a: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 err="1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Template</a:t>
            </a: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 de 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661201" y="2094591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661201" y="252697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661201" y="2959355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661201" y="3391737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661201" y="3824119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661201" y="425650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414307" y="2094591"/>
            <a:ext cx="152649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58728" y="248308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852204" y="292643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745680" y="336979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639156" y="381314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526465" y="4256503"/>
            <a:ext cx="34542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860525B-7EC1-1492-AE81-A9CC5D85D6C4}"/>
              </a:ext>
            </a:extLst>
          </p:cNvPr>
          <p:cNvSpPr/>
          <p:nvPr/>
        </p:nvSpPr>
        <p:spPr>
          <a:xfrm>
            <a:off x="2767725" y="4690761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65FFA229-07E0-376F-A98F-4105C8D6F0C3}"/>
              </a:ext>
            </a:extLst>
          </p:cNvPr>
          <p:cNvSpPr txBox="1"/>
          <p:nvPr/>
        </p:nvSpPr>
        <p:spPr>
          <a:xfrm>
            <a:off x="5185317" y="5464473"/>
            <a:ext cx="6686572" cy="11794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1143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Solicitações de infra, processos internos etc. </a:t>
            </a:r>
          </a:p>
          <a:p>
            <a:pPr marL="1143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Férias e recessos.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7C49A31-F282-95C8-A6FA-F9DD0EFF691A}"/>
              </a:ext>
            </a:extLst>
          </p:cNvPr>
          <p:cNvCxnSpPr>
            <a:cxnSpLocks/>
          </p:cNvCxnSpPr>
          <p:nvPr/>
        </p:nvCxnSpPr>
        <p:spPr>
          <a:xfrm>
            <a:off x="6601522" y="3391737"/>
            <a:ext cx="893476" cy="1920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have Direita 23">
            <a:extLst>
              <a:ext uri="{FF2B5EF4-FFF2-40B4-BE49-F238E27FC236}">
                <a16:creationId xmlns:a16="http://schemas.microsoft.com/office/drawing/2014/main" id="{F1AF0270-5790-3E59-5685-88DB71510565}"/>
              </a:ext>
            </a:extLst>
          </p:cNvPr>
          <p:cNvSpPr/>
          <p:nvPr/>
        </p:nvSpPr>
        <p:spPr>
          <a:xfrm>
            <a:off x="6044109" y="2072623"/>
            <a:ext cx="476662" cy="24638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3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  Preparação	       Implantação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  <a:p>
            <a:r>
              <a:rPr lang="pt-BR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</a:t>
            </a: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 err="1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Template</a:t>
            </a: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 de 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661201" y="2094591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661201" y="252697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661201" y="2959355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661201" y="3391737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661201" y="3824119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661201" y="425650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414307" y="2094591"/>
            <a:ext cx="152649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58728" y="248308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852204" y="292643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745680" y="336979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639156" y="381314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526465" y="4256503"/>
            <a:ext cx="34542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860525B-7EC1-1492-AE81-A9CC5D85D6C4}"/>
              </a:ext>
            </a:extLst>
          </p:cNvPr>
          <p:cNvSpPr/>
          <p:nvPr/>
        </p:nvSpPr>
        <p:spPr>
          <a:xfrm>
            <a:off x="2767725" y="4690761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65FFA229-07E0-376F-A98F-4105C8D6F0C3}"/>
              </a:ext>
            </a:extLst>
          </p:cNvPr>
          <p:cNvSpPr txBox="1"/>
          <p:nvPr/>
        </p:nvSpPr>
        <p:spPr>
          <a:xfrm>
            <a:off x="5185317" y="5464473"/>
            <a:ext cx="6686572" cy="11794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1143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 prévia.</a:t>
            </a:r>
          </a:p>
          <a:p>
            <a:pPr marL="1143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Férias e recessos.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7C49A31-F282-95C8-A6FA-F9DD0EFF691A}"/>
              </a:ext>
            </a:extLst>
          </p:cNvPr>
          <p:cNvCxnSpPr>
            <a:cxnSpLocks/>
          </p:cNvCxnSpPr>
          <p:nvPr/>
        </p:nvCxnSpPr>
        <p:spPr>
          <a:xfrm flipH="1">
            <a:off x="8173844" y="4124043"/>
            <a:ext cx="457287" cy="12195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have Direita 23">
            <a:extLst>
              <a:ext uri="{FF2B5EF4-FFF2-40B4-BE49-F238E27FC236}">
                <a16:creationId xmlns:a16="http://schemas.microsoft.com/office/drawing/2014/main" id="{F1AF0270-5790-3E59-5685-88DB71510565}"/>
              </a:ext>
            </a:extLst>
          </p:cNvPr>
          <p:cNvSpPr/>
          <p:nvPr/>
        </p:nvSpPr>
        <p:spPr>
          <a:xfrm rot="6880989">
            <a:off x="8613873" y="1168500"/>
            <a:ext cx="476662" cy="541211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8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Decisões do Comitê Executivo.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Cronograma.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Pré-condições e considerações.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passos.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Decisões do Comitê Executivo</a:t>
            </a:r>
          </a:p>
        </p:txBody>
      </p:sp>
    </p:spTree>
    <p:extLst>
      <p:ext uri="{BB962C8B-B14F-4D97-AF65-F5344CB8AC3E}">
        <p14:creationId xmlns:p14="http://schemas.microsoft.com/office/powerpoint/2010/main" val="375413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Decisões do Comitê Executivo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Adiar votação para 14/12.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Premissa: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Aprovação do Manual de Operações é pré-requisito para piloto.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Implantação do Piloto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Declararam-se aptos: BNDES, TCU, Dataprev, CPQD e RNP.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Entendo que PUC-Rio também, mas não estava presente.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Comitê Técnico deverá apresentar cronograma na reunião de 14/12.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Fatores cruciais para um cronograma crível: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Férias e recessos.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Alinhamento com áreas de operação e equivalentes.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0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 err="1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Cronograma</a:t>
            </a:r>
          </a:p>
        </p:txBody>
      </p:sp>
    </p:spTree>
    <p:extLst>
      <p:ext uri="{BB962C8B-B14F-4D97-AF65-F5344CB8AC3E}">
        <p14:creationId xmlns:p14="http://schemas.microsoft.com/office/powerpoint/2010/main" val="396805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 err="1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Template</a:t>
            </a: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 de 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10221608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Premissas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Levantar uma rede piloto similar ao Laboratório.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Rede com 5 validadores e 5 boots, produzindo blocos.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Writers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são opcionais por serem estruturas internas.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Permissionamento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chain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 uso do permissionamento, conforme cada um: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dApp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 permissionamento.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Remix “na unha”.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Scripts (repositório scripts-permissionamento).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Coleta descentralizada de dados de monitoração com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Prometheus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Rede pública.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É possível conectar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observers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74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Preparação	Implantação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 err="1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Template</a:t>
            </a: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 de 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2920537" y="2094591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2920537" y="252697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2920537" y="2959355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2920537" y="3391737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2920537" y="3824119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2920537" y="425650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5673643" y="2094591"/>
            <a:ext cx="152649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218064" y="248308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111540" y="292643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005016" y="336979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9898492" y="381314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0785801" y="4256503"/>
            <a:ext cx="34542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86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  Preparação	       Implantação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  <a:p>
            <a:r>
              <a:rPr lang="pt-BR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</a:t>
            </a: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 err="1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Template</a:t>
            </a: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 de 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661201" y="2094591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661201" y="252697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661201" y="2959355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661201" y="3391737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661201" y="3824119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661201" y="4256503"/>
            <a:ext cx="2337263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414307" y="2094591"/>
            <a:ext cx="152649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58728" y="248308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852204" y="292643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745680" y="3369792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639156" y="3813147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526465" y="4256503"/>
            <a:ext cx="34542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860525B-7EC1-1492-AE81-A9CC5D85D6C4}"/>
              </a:ext>
            </a:extLst>
          </p:cNvPr>
          <p:cNvSpPr/>
          <p:nvPr/>
        </p:nvSpPr>
        <p:spPr>
          <a:xfrm>
            <a:off x="2767725" y="4690761"/>
            <a:ext cx="89347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15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Pré-Condições e Considerações</a:t>
            </a:r>
          </a:p>
        </p:txBody>
      </p:sp>
    </p:spTree>
    <p:extLst>
      <p:ext uri="{BB962C8B-B14F-4D97-AF65-F5344CB8AC3E}">
        <p14:creationId xmlns:p14="http://schemas.microsoft.com/office/powerpoint/2010/main" val="17450633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9313</TotalTime>
  <Words>783</Words>
  <Application>Microsoft Office PowerPoint</Application>
  <PresentationFormat>Widescreen</PresentationFormat>
  <Paragraphs>195</Paragraphs>
  <Slides>20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79</cp:revision>
  <cp:lastPrinted>2022-11-07T22:20:14Z</cp:lastPrinted>
  <dcterms:created xsi:type="dcterms:W3CDTF">2023-03-27T20:40:19Z</dcterms:created>
  <dcterms:modified xsi:type="dcterms:W3CDTF">2023-11-20T22:02:48Z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